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706" r:id="rId1"/>
  </p:sldMasterIdLst>
  <p:notesMasterIdLst>
    <p:notesMasterId r:id="rId13"/>
  </p:notesMasterIdLst>
  <p:handoutMasterIdLst>
    <p:handoutMasterId r:id="rId14"/>
  </p:handoutMasterIdLst>
  <p:sldIdLst>
    <p:sldId id="375" r:id="rId2"/>
    <p:sldId id="433" r:id="rId3"/>
    <p:sldId id="434" r:id="rId4"/>
    <p:sldId id="435" r:id="rId5"/>
    <p:sldId id="436" r:id="rId6"/>
    <p:sldId id="438" r:id="rId7"/>
    <p:sldId id="439" r:id="rId8"/>
    <p:sldId id="440" r:id="rId9"/>
    <p:sldId id="441" r:id="rId10"/>
    <p:sldId id="442" r:id="rId11"/>
    <p:sldId id="432" r:id="rId12"/>
  </p:sldIdLst>
  <p:sldSz cx="9144000" cy="6858000" type="screen4x3"/>
  <p:notesSz cx="7315200" cy="9601200"/>
  <p:embeddedFontLst>
    <p:embeddedFont>
      <p:font typeface="Gill Sans MT" panose="020B0502020104020203" pitchFamily="34" charset="0"/>
      <p:regular r:id="rId15"/>
      <p:bold r:id="rId16"/>
      <p:italic r:id="rId17"/>
      <p:boldItalic r:id="rId18"/>
    </p:embeddedFont>
  </p:embeddedFontLst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99CC00"/>
    <a:srgbClr val="660066"/>
    <a:srgbClr val="0000E0"/>
    <a:srgbClr val="FFFF00"/>
    <a:srgbClr val="92D050"/>
    <a:srgbClr val="99C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94669" autoAdjust="0"/>
  </p:normalViewPr>
  <p:slideViewPr>
    <p:cSldViewPr>
      <p:cViewPr>
        <p:scale>
          <a:sx n="100" d="100"/>
          <a:sy n="100" d="100"/>
        </p:scale>
        <p:origin x="994" y="4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37" tIns="48319" rIns="96637" bIns="4831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37" tIns="48319" rIns="96637" bIns="4831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37" tIns="48319" rIns="96637" bIns="4831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37" tIns="48319" rIns="96637" bIns="4831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fld id="{92644861-1136-46A9-A98F-0EEB5A40F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87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37" tIns="48319" rIns="96637" bIns="4831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37" tIns="48319" rIns="96637" bIns="4831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37" tIns="48319" rIns="96637" bIns="483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37" tIns="48319" rIns="96637" bIns="4831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37" tIns="48319" rIns="96637" bIns="4831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fld id="{4D868ECA-701A-4D05-B655-BC9F42020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800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2BDAA9-4A8E-4297-8B49-AE0A7707C8C3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069DA-6258-4A9A-93B0-6AED50F25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3CD57-A38E-4C4D-B6DB-E32916E86211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9331D-6819-41B2-993F-56FE118F8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E92C2-FD5D-409D-A43D-471CF2835893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304800"/>
            <a:ext cx="21717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3627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A2579-7DA4-4309-B46C-E6325DD60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2EC7A-3CE4-4D75-85EE-418DAD9FCC7E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CB25C-151E-4C0F-A23E-B2050B4D0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B6D43-8821-4568-B31F-92FDE51F55AD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00527-2533-4723-B3A1-0989CDB2A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C6616-7BB9-4483-8757-C28D560D9AFF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BAAF8-C36E-4DD0-8A10-3C3A1D605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DDAB7-D73A-4C9D-AAC8-DDF67959F5DC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51C37-36B1-4522-AD96-078C486E6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324D0-31BE-445F-999F-446DF365D73C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3A5D4-9FA6-4EEC-8D0F-3FC9B9F44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AEF40-B386-475B-8AB0-2B13C7798312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8D69A-82ED-43C5-8BA9-C1D4D8B3F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14FDB-4178-4ECF-929D-203D126A8519}" type="datetime1">
              <a:rPr lang="en-US" smtClean="0"/>
              <a:t>6/3/2025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D1439-4656-4A40-93FE-AA85B36B3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92566-5A83-4AE6-B68B-2C904B5B3DDD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F99F3-7C80-4CCE-8591-AEB1F851A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7AFA3-FAF7-49FB-8312-59C1B52C7C5C}" type="datetime1">
              <a:rPr lang="en-US" smtClean="0"/>
              <a:t>6/3/2025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248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Data and Privacy Preservation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600" b="0">
                <a:latin typeface="+mn-lt"/>
              </a:defRPr>
            </a:lvl1pPr>
          </a:lstStyle>
          <a:p>
            <a:pPr>
              <a:defRPr/>
            </a:pPr>
            <a:fld id="{78D0C97A-88EF-47D5-8FD7-E5AA953E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68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688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81800" y="61722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fld id="{1D444633-1BE5-4E33-AEBE-96AB337000FB}" type="datetime1">
              <a:rPr lang="en-US" smtClean="0"/>
              <a:t>6/3/2025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41" r:id="rId7"/>
    <p:sldLayoutId id="2147483737" r:id="rId8"/>
    <p:sldLayoutId id="2147483738" r:id="rId9"/>
    <p:sldLayoutId id="2147483739" r:id="rId10"/>
    <p:sldLayoutId id="2147483740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Symbol" pitchFamily="18" charset="2"/>
        <a:buChar char="¨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0500" y="914400"/>
            <a:ext cx="8686800" cy="2209800"/>
          </a:xfrm>
        </p:spPr>
        <p:txBody>
          <a:bodyPr/>
          <a:lstStyle/>
          <a:p>
            <a:pPr algn="ctr" eaLnBrk="1" hangingPunct="1"/>
            <a:r>
              <a:rPr lang="en-GB" sz="4800" dirty="0"/>
              <a:t>Differentially Private </a:t>
            </a:r>
            <a:br>
              <a:rPr lang="en-GB" sz="4800" dirty="0"/>
            </a:br>
            <a:r>
              <a:rPr lang="en-GB" sz="4800" dirty="0"/>
              <a:t>Hierarchical Heavy Hitters</a:t>
            </a:r>
            <a:endParaRPr lang="en-US" altLang="en-US" sz="4800" dirty="0"/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0" y="3124200"/>
            <a:ext cx="9143999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1" hangingPunct="1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Font typeface="Symbol" pitchFamily="18" charset="2"/>
              <a:buNone/>
            </a:pPr>
            <a:r>
              <a:rPr lang="en-US" altLang="en-US" sz="3200" dirty="0">
                <a:solidFill>
                  <a:srgbClr val="CC3300"/>
                </a:solidFill>
                <a:latin typeface="Calibri" pitchFamily="34" charset="0"/>
              </a:rPr>
              <a:t>Ari Biswas*</a:t>
            </a:r>
            <a:br>
              <a:rPr lang="en-US" altLang="en-US" sz="3200" b="1" dirty="0">
                <a:solidFill>
                  <a:srgbClr val="CC3300"/>
                </a:solidFill>
                <a:latin typeface="Calibri" pitchFamily="34" charset="0"/>
              </a:rPr>
            </a:br>
            <a:r>
              <a:rPr lang="en-US" altLang="en-US" sz="3200" b="1" dirty="0">
                <a:solidFill>
                  <a:srgbClr val="CC3300"/>
                </a:solidFill>
                <a:latin typeface="Calibri" pitchFamily="34" charset="0"/>
              </a:rPr>
              <a:t>Graham Cormode*</a:t>
            </a:r>
            <a:br>
              <a:rPr lang="en-US" altLang="en-US" sz="3200" b="1" dirty="0">
                <a:solidFill>
                  <a:srgbClr val="CC3300"/>
                </a:solidFill>
                <a:latin typeface="Calibri" pitchFamily="34" charset="0"/>
              </a:rPr>
            </a:br>
            <a:r>
              <a:rPr lang="en-US" altLang="en-US" sz="3200" dirty="0">
                <a:solidFill>
                  <a:srgbClr val="CC3300"/>
                </a:solidFill>
                <a:latin typeface="Calibri" pitchFamily="34" charset="0"/>
              </a:rPr>
              <a:t>Yaron Kanza^</a:t>
            </a:r>
            <a:br>
              <a:rPr lang="en-US" altLang="en-US" sz="3200" dirty="0">
                <a:solidFill>
                  <a:srgbClr val="CC3300"/>
                </a:solidFill>
                <a:latin typeface="Calibri" pitchFamily="34" charset="0"/>
              </a:rPr>
            </a:br>
            <a:r>
              <a:rPr lang="en-US" altLang="en-US" sz="3200" dirty="0">
                <a:solidFill>
                  <a:srgbClr val="CC3300"/>
                </a:solidFill>
                <a:latin typeface="Calibri" pitchFamily="34" charset="0"/>
              </a:rPr>
              <a:t>Divesh Srivastava^</a:t>
            </a:r>
            <a:br>
              <a:rPr lang="en-US" altLang="en-US" sz="3200" dirty="0">
                <a:solidFill>
                  <a:srgbClr val="CC3300"/>
                </a:solidFill>
                <a:latin typeface="Calibri" pitchFamily="34" charset="0"/>
              </a:rPr>
            </a:br>
            <a:r>
              <a:rPr lang="en-US" altLang="en-US" sz="3200" dirty="0">
                <a:solidFill>
                  <a:srgbClr val="CC3300"/>
                </a:solidFill>
                <a:latin typeface="Calibri" pitchFamily="34" charset="0"/>
              </a:rPr>
              <a:t>Zhengyi Zhou^</a:t>
            </a:r>
          </a:p>
          <a:p>
            <a:pPr algn="ctr" eaLnBrk="1" hangingPunct="1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Font typeface="Symbol" pitchFamily="18" charset="2"/>
              <a:buNone/>
            </a:pPr>
            <a:r>
              <a:rPr lang="en-US" altLang="en-US" sz="3200" dirty="0">
                <a:solidFill>
                  <a:srgbClr val="00B050"/>
                </a:solidFill>
                <a:latin typeface="Calibri" pitchFamily="34" charset="0"/>
              </a:rPr>
              <a:t>* University of Warwick  ^ AT&amp;T Chief Data Office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FD693-93BE-FE92-ABD7-847AE80A4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Streaming DP Hierarchical Heavy Hitters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3C79A-4759-BA41-6BBE-87BDD188E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343400"/>
          </a:xfrm>
        </p:spPr>
        <p:txBody>
          <a:bodyPr/>
          <a:lstStyle/>
          <a:p>
            <a:r>
              <a:rPr lang="en-GB" dirty="0"/>
              <a:t>Privacy by </a:t>
            </a:r>
            <a:r>
              <a:rPr lang="en-GB" dirty="0" err="1"/>
              <a:t>analyzing</a:t>
            </a:r>
            <a:r>
              <a:rPr lang="en-GB" dirty="0"/>
              <a:t> the privacy properties of each MG sketch</a:t>
            </a:r>
          </a:p>
          <a:p>
            <a:pPr lvl="1"/>
            <a:r>
              <a:rPr lang="en-GB" dirty="0"/>
              <a:t>The privacy of the HHH output follows by post-processing</a:t>
            </a:r>
          </a:p>
          <a:p>
            <a:r>
              <a:rPr lang="en-GB" dirty="0"/>
              <a:t>The absolute error is a function of </a:t>
            </a:r>
            <a:r>
              <a:rPr lang="el-GR" dirty="0">
                <a:solidFill>
                  <a:schemeClr val="bg2"/>
                </a:solidFill>
              </a:rPr>
              <a:t>ε</a:t>
            </a:r>
            <a:r>
              <a:rPr lang="en-GB" dirty="0"/>
              <a:t>, </a:t>
            </a:r>
            <a:r>
              <a:rPr lang="en-GB" dirty="0">
                <a:solidFill>
                  <a:schemeClr val="bg2"/>
                </a:solidFill>
              </a:rPr>
              <a:t>h</a:t>
            </a:r>
            <a:r>
              <a:rPr lang="en-GB" dirty="0"/>
              <a:t>, 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dirty="0"/>
              <a:t>, </a:t>
            </a:r>
            <a:r>
              <a:rPr lang="en-GB" dirty="0">
                <a:solidFill>
                  <a:schemeClr val="bg2"/>
                </a:solidFill>
              </a:rPr>
              <a:t>n</a:t>
            </a:r>
            <a:r>
              <a:rPr lang="en-GB" dirty="0"/>
              <a:t>, and sketch size </a:t>
            </a:r>
            <a:r>
              <a:rPr lang="en-GB" dirty="0">
                <a:solidFill>
                  <a:schemeClr val="bg2"/>
                </a:solidFill>
              </a:rPr>
              <a:t>k</a:t>
            </a:r>
          </a:p>
          <a:p>
            <a:pPr lvl="1"/>
            <a:r>
              <a:rPr lang="en-GB" dirty="0"/>
              <a:t>The error of each reported HHH is </a:t>
            </a:r>
            <a:r>
              <a:rPr lang="en-GB" dirty="0">
                <a:solidFill>
                  <a:schemeClr val="bg2"/>
                </a:solidFill>
              </a:rPr>
              <a:t>O(h/</a:t>
            </a:r>
            <a:r>
              <a:rPr lang="el-GR" dirty="0">
                <a:solidFill>
                  <a:schemeClr val="bg2"/>
                </a:solidFill>
              </a:rPr>
              <a:t>ε</a:t>
            </a:r>
            <a:r>
              <a:rPr lang="en-GB" dirty="0">
                <a:solidFill>
                  <a:schemeClr val="bg2"/>
                </a:solidFill>
              </a:rPr>
              <a:t> (log (</a:t>
            </a:r>
            <a:r>
              <a:rPr lang="en-GB" dirty="0" err="1">
                <a:solidFill>
                  <a:schemeClr val="bg2"/>
                </a:solidFill>
              </a:rPr>
              <a:t>kh</a:t>
            </a:r>
            <a:r>
              <a:rPr lang="en-GB" dirty="0">
                <a:solidFill>
                  <a:schemeClr val="bg2"/>
                </a:solidFill>
              </a:rPr>
              <a:t>) + log (h/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dirty="0">
                <a:solidFill>
                  <a:schemeClr val="bg2"/>
                </a:solidFill>
              </a:rPr>
              <a:t>)) + n/k)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n/k</a:t>
            </a:r>
            <a:r>
              <a:rPr lang="en-GB" dirty="0"/>
              <a:t> is the error from (non-private) sketching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h/</a:t>
            </a:r>
            <a:r>
              <a:rPr lang="el-GR" dirty="0">
                <a:solidFill>
                  <a:schemeClr val="bg2"/>
                </a:solidFill>
              </a:rPr>
              <a:t>ε </a:t>
            </a:r>
            <a:r>
              <a:rPr lang="en-GB" dirty="0">
                <a:solidFill>
                  <a:schemeClr val="bg2"/>
                </a:solidFill>
              </a:rPr>
              <a:t>log (</a:t>
            </a:r>
            <a:r>
              <a:rPr lang="en-GB" dirty="0" err="1">
                <a:solidFill>
                  <a:schemeClr val="bg2"/>
                </a:solidFill>
              </a:rPr>
              <a:t>kh</a:t>
            </a:r>
            <a:r>
              <a:rPr lang="en-GB" dirty="0">
                <a:solidFill>
                  <a:schemeClr val="bg2"/>
                </a:solidFill>
              </a:rPr>
              <a:t>) </a:t>
            </a:r>
            <a:r>
              <a:rPr lang="en-GB" dirty="0"/>
              <a:t>is a union bound on the error from Laplace noise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h/</a:t>
            </a:r>
            <a:r>
              <a:rPr lang="el-GR" dirty="0">
                <a:solidFill>
                  <a:schemeClr val="bg2"/>
                </a:solidFill>
              </a:rPr>
              <a:t>ε </a:t>
            </a:r>
            <a:r>
              <a:rPr lang="en-GB" dirty="0">
                <a:solidFill>
                  <a:schemeClr val="bg2"/>
                </a:solidFill>
              </a:rPr>
              <a:t>log (h/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dirty="0">
                <a:solidFill>
                  <a:schemeClr val="bg2"/>
                </a:solidFill>
              </a:rPr>
              <a:t>)</a:t>
            </a:r>
            <a:r>
              <a:rPr lang="en-GB" dirty="0"/>
              <a:t> is error from elements whose count is treated as zero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925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Concluding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10600" cy="4343400"/>
          </a:xfrm>
        </p:spPr>
        <p:txBody>
          <a:bodyPr/>
          <a:lstStyle/>
          <a:p>
            <a:r>
              <a:rPr lang="en-GB" dirty="0"/>
              <a:t>We can achieve accurate recovery of HHHs under DP guarantees</a:t>
            </a:r>
          </a:p>
          <a:p>
            <a:pPr lvl="1"/>
            <a:r>
              <a:rPr lang="en-GB" dirty="0"/>
              <a:t>In offline setting, the DP error is independent of hierarchy height </a:t>
            </a:r>
            <a:r>
              <a:rPr lang="en-GB" dirty="0">
                <a:solidFill>
                  <a:schemeClr val="bg2"/>
                </a:solidFill>
              </a:rPr>
              <a:t>h</a:t>
            </a:r>
          </a:p>
          <a:p>
            <a:pPr lvl="1"/>
            <a:r>
              <a:rPr lang="en-GB" dirty="0"/>
              <a:t>In streaming setting, the DP error is independent of sketch size </a:t>
            </a:r>
            <a:r>
              <a:rPr lang="en-GB" dirty="0">
                <a:solidFill>
                  <a:schemeClr val="bg2"/>
                </a:solidFill>
              </a:rPr>
              <a:t>k</a:t>
            </a:r>
          </a:p>
          <a:p>
            <a:r>
              <a:rPr lang="en-GB" dirty="0"/>
              <a:t>The full paper has detailed proofs and further discussion</a:t>
            </a:r>
          </a:p>
          <a:p>
            <a:r>
              <a:rPr lang="en-GB" dirty="0"/>
              <a:t>Future work in this direction:</a:t>
            </a:r>
          </a:p>
          <a:p>
            <a:pPr lvl="1"/>
            <a:r>
              <a:rPr lang="en-GB" dirty="0"/>
              <a:t>Handle multi-dimensional inputs without exponential blow-up</a:t>
            </a:r>
          </a:p>
          <a:p>
            <a:pPr lvl="1"/>
            <a:r>
              <a:rPr lang="en-GB" dirty="0"/>
              <a:t>Use structure of problems to control the privacy noise needed</a:t>
            </a:r>
          </a:p>
        </p:txBody>
      </p:sp>
    </p:spTree>
    <p:extLst>
      <p:ext uri="{BB962C8B-B14F-4D97-AF65-F5344CB8AC3E}">
        <p14:creationId xmlns:p14="http://schemas.microsoft.com/office/powerpoint/2010/main" val="181118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EB295-CE79-14E9-C09C-8276A5DD2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Private 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7973D-9A35-A7E6-344F-E0B71BB97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343400"/>
          </a:xfrm>
        </p:spPr>
        <p:txBody>
          <a:bodyPr/>
          <a:lstStyle/>
          <a:p>
            <a:r>
              <a:rPr lang="en-GB" dirty="0"/>
              <a:t>Private data analytics seeks to perform analysis on sensitive data </a:t>
            </a:r>
          </a:p>
          <a:p>
            <a:pPr lvl="1"/>
            <a:r>
              <a:rPr lang="en-GB" dirty="0"/>
              <a:t>The result of the analysis must provide some </a:t>
            </a:r>
            <a:r>
              <a:rPr lang="en-GB" dirty="0">
                <a:solidFill>
                  <a:srgbClr val="00B050"/>
                </a:solidFill>
              </a:rPr>
              <a:t>useful results</a:t>
            </a:r>
          </a:p>
          <a:p>
            <a:pPr lvl="1"/>
            <a:r>
              <a:rPr lang="en-GB" dirty="0"/>
              <a:t>While ensuring that they protect the </a:t>
            </a:r>
            <a:r>
              <a:rPr lang="en-GB" dirty="0">
                <a:solidFill>
                  <a:srgbClr val="00B050"/>
                </a:solidFill>
              </a:rPr>
              <a:t>privacy</a:t>
            </a:r>
            <a:r>
              <a:rPr lang="en-GB" dirty="0"/>
              <a:t> of the data subjects</a:t>
            </a:r>
          </a:p>
          <a:p>
            <a:r>
              <a:rPr lang="en-GB" dirty="0"/>
              <a:t>Much prior work has addressed core data analysis tasks</a:t>
            </a:r>
          </a:p>
          <a:p>
            <a:pPr lvl="1"/>
            <a:r>
              <a:rPr lang="en-GB" dirty="0"/>
              <a:t>E.g., Histograms, clustering, classification, statistical distribution</a:t>
            </a:r>
          </a:p>
          <a:p>
            <a:r>
              <a:rPr lang="en-GB" dirty="0"/>
              <a:t>In this work, we study the task of </a:t>
            </a:r>
            <a:r>
              <a:rPr lang="en-GB" dirty="0">
                <a:solidFill>
                  <a:srgbClr val="FF0000"/>
                </a:solidFill>
              </a:rPr>
              <a:t>hierarchical heavy hitters </a:t>
            </a:r>
            <a:r>
              <a:rPr lang="en-GB" dirty="0"/>
              <a:t>under the model of </a:t>
            </a:r>
            <a:r>
              <a:rPr lang="en-GB" dirty="0">
                <a:solidFill>
                  <a:srgbClr val="FF0000"/>
                </a:solidFill>
              </a:rPr>
              <a:t>differential privacy </a:t>
            </a:r>
          </a:p>
          <a:p>
            <a:pPr lvl="1"/>
            <a:r>
              <a:rPr lang="en-GB" dirty="0"/>
              <a:t>Variations arise for the online (streaming) and offline cases</a:t>
            </a:r>
          </a:p>
        </p:txBody>
      </p:sp>
    </p:spTree>
    <p:extLst>
      <p:ext uri="{BB962C8B-B14F-4D97-AF65-F5344CB8AC3E}">
        <p14:creationId xmlns:p14="http://schemas.microsoft.com/office/powerpoint/2010/main" val="361227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1E777-C98D-37D5-9FF0-B0278137D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Hierarchical Heavy Hitters (HHH)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944E8-683F-EB82-C11E-635F33C61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00B050"/>
                </a:solidFill>
              </a:rPr>
              <a:t>hierarchical heavy hitters (HHH) </a:t>
            </a:r>
            <a:r>
              <a:rPr lang="en-GB" dirty="0"/>
              <a:t>identify important points in data drawn from hierarchical domains (</a:t>
            </a:r>
            <a:r>
              <a:rPr lang="en-GB" dirty="0">
                <a:solidFill>
                  <a:schemeClr val="bg2"/>
                </a:solidFill>
              </a:rPr>
              <a:t>CKMS, VLDB 2003</a:t>
            </a:r>
            <a:r>
              <a:rPr lang="en-GB" dirty="0"/>
              <a:t>)</a:t>
            </a:r>
          </a:p>
          <a:p>
            <a:r>
              <a:rPr lang="en-GB" dirty="0"/>
              <a:t>E.g., locations over street address, postal code, village, city…</a:t>
            </a:r>
          </a:p>
          <a:p>
            <a:r>
              <a:rPr lang="en-GB" dirty="0"/>
              <a:t>The </a:t>
            </a:r>
            <a:r>
              <a:rPr lang="en-GB" i="1" dirty="0"/>
              <a:t>heavy hitters</a:t>
            </a:r>
            <a:r>
              <a:rPr lang="en-GB" dirty="0"/>
              <a:t> are those points with frequency </a:t>
            </a:r>
            <a:r>
              <a:rPr lang="en-GB" dirty="0">
                <a:solidFill>
                  <a:schemeClr val="bg2"/>
                </a:solidFill>
              </a:rPr>
              <a:t>&gt; </a:t>
            </a:r>
            <a:r>
              <a:rPr lang="el-GR" dirty="0">
                <a:solidFill>
                  <a:schemeClr val="bg2"/>
                </a:solidFill>
              </a:rPr>
              <a:t>τ</a:t>
            </a:r>
            <a:endParaRPr lang="en-GB" dirty="0">
              <a:solidFill>
                <a:schemeClr val="bg2"/>
              </a:solidFill>
            </a:endParaRPr>
          </a:p>
          <a:p>
            <a:r>
              <a:rPr lang="en-GB" dirty="0"/>
              <a:t>The HHHs are defined as nodes in the hierarchy that are heavy, after removing heavy contributions from lower levels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DDCB852-220F-8FDD-FE51-A3769EE128B5}"/>
              </a:ext>
            </a:extLst>
          </p:cNvPr>
          <p:cNvSpPr/>
          <p:nvPr/>
        </p:nvSpPr>
        <p:spPr bwMode="auto">
          <a:xfrm>
            <a:off x="2743200" y="58674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C7C507A-CD6F-4CA2-C486-163CB8F8587E}"/>
              </a:ext>
            </a:extLst>
          </p:cNvPr>
          <p:cNvSpPr/>
          <p:nvPr/>
        </p:nvSpPr>
        <p:spPr bwMode="auto">
          <a:xfrm>
            <a:off x="3200400" y="5867400"/>
            <a:ext cx="3048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DE8693-DA16-8179-4F4D-9A4C31B80BD0}"/>
              </a:ext>
            </a:extLst>
          </p:cNvPr>
          <p:cNvSpPr/>
          <p:nvPr/>
        </p:nvSpPr>
        <p:spPr bwMode="auto">
          <a:xfrm>
            <a:off x="3657600" y="58674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E12098B-3670-1C4C-9A64-C632C364A732}"/>
              </a:ext>
            </a:extLst>
          </p:cNvPr>
          <p:cNvSpPr/>
          <p:nvPr/>
        </p:nvSpPr>
        <p:spPr bwMode="auto">
          <a:xfrm>
            <a:off x="4114800" y="58674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CE43581-5D21-AA08-8AF2-67D5138E430E}"/>
              </a:ext>
            </a:extLst>
          </p:cNvPr>
          <p:cNvSpPr/>
          <p:nvPr/>
        </p:nvSpPr>
        <p:spPr bwMode="auto">
          <a:xfrm>
            <a:off x="4572000" y="58674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A4116D-7FC1-6DC5-1B94-220AB01D4E58}"/>
              </a:ext>
            </a:extLst>
          </p:cNvPr>
          <p:cNvSpPr/>
          <p:nvPr/>
        </p:nvSpPr>
        <p:spPr bwMode="auto">
          <a:xfrm>
            <a:off x="5029200" y="58674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52283E2-1E4C-400E-060D-821D7719B2CF}"/>
              </a:ext>
            </a:extLst>
          </p:cNvPr>
          <p:cNvSpPr/>
          <p:nvPr/>
        </p:nvSpPr>
        <p:spPr bwMode="auto">
          <a:xfrm>
            <a:off x="5486400" y="5867400"/>
            <a:ext cx="3048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BD821E0-DDD6-D910-7174-DB6FBA27AE8F}"/>
              </a:ext>
            </a:extLst>
          </p:cNvPr>
          <p:cNvSpPr/>
          <p:nvPr/>
        </p:nvSpPr>
        <p:spPr bwMode="auto">
          <a:xfrm>
            <a:off x="5943600" y="58674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BF1EDAA-D14A-645D-0478-7EB0AC2E8F91}"/>
              </a:ext>
            </a:extLst>
          </p:cNvPr>
          <p:cNvSpPr/>
          <p:nvPr/>
        </p:nvSpPr>
        <p:spPr bwMode="auto">
          <a:xfrm>
            <a:off x="6400800" y="58674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275AEE0-34CC-9D09-0E0D-215860E33B31}"/>
              </a:ext>
            </a:extLst>
          </p:cNvPr>
          <p:cNvSpPr/>
          <p:nvPr/>
        </p:nvSpPr>
        <p:spPr bwMode="auto">
          <a:xfrm>
            <a:off x="3200400" y="51816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E6D0A83-6538-DFDF-9423-AA1BE5C6791C}"/>
              </a:ext>
            </a:extLst>
          </p:cNvPr>
          <p:cNvSpPr/>
          <p:nvPr/>
        </p:nvSpPr>
        <p:spPr bwMode="auto">
          <a:xfrm>
            <a:off x="4572000" y="51816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56A9B79-335A-38D8-6369-8A3B2E14B5FC}"/>
              </a:ext>
            </a:extLst>
          </p:cNvPr>
          <p:cNvSpPr/>
          <p:nvPr/>
        </p:nvSpPr>
        <p:spPr bwMode="auto">
          <a:xfrm>
            <a:off x="5943600" y="51816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C700548-3714-CF59-A95B-3982005951F2}"/>
              </a:ext>
            </a:extLst>
          </p:cNvPr>
          <p:cNvSpPr/>
          <p:nvPr/>
        </p:nvSpPr>
        <p:spPr bwMode="auto">
          <a:xfrm>
            <a:off x="4572000" y="419100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FB0987-4563-73D9-C203-0A56022CB828}"/>
              </a:ext>
            </a:extLst>
          </p:cNvPr>
          <p:cNvCxnSpPr>
            <a:cxnSpLocks/>
            <a:stCxn id="13" idx="3"/>
            <a:endCxn id="4" idx="0"/>
          </p:cNvCxnSpPr>
          <p:nvPr/>
        </p:nvCxnSpPr>
        <p:spPr bwMode="auto">
          <a:xfrm flipH="1">
            <a:off x="2895600" y="5441763"/>
            <a:ext cx="349437" cy="42563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5577555-A2BA-02C9-4A04-7DFFE9A5C7A6}"/>
              </a:ext>
            </a:extLst>
          </p:cNvPr>
          <p:cNvCxnSpPr>
            <a:cxnSpLocks/>
            <a:stCxn id="13" idx="4"/>
            <a:endCxn id="5" idx="0"/>
          </p:cNvCxnSpPr>
          <p:nvPr/>
        </p:nvCxnSpPr>
        <p:spPr bwMode="auto">
          <a:xfrm>
            <a:off x="3352800" y="54864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DC6039-8513-BB5A-532F-8619E67A3F3E}"/>
              </a:ext>
            </a:extLst>
          </p:cNvPr>
          <p:cNvCxnSpPr>
            <a:cxnSpLocks/>
            <a:stCxn id="13" idx="5"/>
            <a:endCxn id="6" idx="0"/>
          </p:cNvCxnSpPr>
          <p:nvPr/>
        </p:nvCxnSpPr>
        <p:spPr bwMode="auto">
          <a:xfrm>
            <a:off x="3460563" y="5441763"/>
            <a:ext cx="349437" cy="425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3F07A0F-62E1-A405-FC81-AC1B27BEC2E2}"/>
              </a:ext>
            </a:extLst>
          </p:cNvPr>
          <p:cNvCxnSpPr>
            <a:cxnSpLocks/>
          </p:cNvCxnSpPr>
          <p:nvPr/>
        </p:nvCxnSpPr>
        <p:spPr bwMode="auto">
          <a:xfrm flipH="1">
            <a:off x="4267200" y="5441763"/>
            <a:ext cx="349437" cy="42563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7ACC10-D50B-BD39-B5DD-852B65246631}"/>
              </a:ext>
            </a:extLst>
          </p:cNvPr>
          <p:cNvCxnSpPr>
            <a:cxnSpLocks/>
          </p:cNvCxnSpPr>
          <p:nvPr/>
        </p:nvCxnSpPr>
        <p:spPr bwMode="auto">
          <a:xfrm>
            <a:off x="4724400" y="54864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7DE2A26-CFEE-DCD4-A6AE-66480CAA3939}"/>
              </a:ext>
            </a:extLst>
          </p:cNvPr>
          <p:cNvCxnSpPr>
            <a:cxnSpLocks/>
          </p:cNvCxnSpPr>
          <p:nvPr/>
        </p:nvCxnSpPr>
        <p:spPr bwMode="auto">
          <a:xfrm>
            <a:off x="4832163" y="5441763"/>
            <a:ext cx="349437" cy="425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1001C1A-EF59-8AFD-9551-D2B18AA20A27}"/>
              </a:ext>
            </a:extLst>
          </p:cNvPr>
          <p:cNvCxnSpPr>
            <a:cxnSpLocks/>
          </p:cNvCxnSpPr>
          <p:nvPr/>
        </p:nvCxnSpPr>
        <p:spPr bwMode="auto">
          <a:xfrm flipH="1">
            <a:off x="5638800" y="5441763"/>
            <a:ext cx="349437" cy="42563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5B5725D-BB4F-84EC-02DA-3564D689CAA5}"/>
              </a:ext>
            </a:extLst>
          </p:cNvPr>
          <p:cNvCxnSpPr>
            <a:cxnSpLocks/>
          </p:cNvCxnSpPr>
          <p:nvPr/>
        </p:nvCxnSpPr>
        <p:spPr bwMode="auto">
          <a:xfrm>
            <a:off x="6096000" y="54864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0A083AF-01F2-35CB-C22D-64A3EFFF1F16}"/>
              </a:ext>
            </a:extLst>
          </p:cNvPr>
          <p:cNvCxnSpPr>
            <a:cxnSpLocks/>
          </p:cNvCxnSpPr>
          <p:nvPr/>
        </p:nvCxnSpPr>
        <p:spPr bwMode="auto">
          <a:xfrm>
            <a:off x="6203763" y="5441763"/>
            <a:ext cx="349437" cy="425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EB47831-F3CF-5559-45A9-29C388282A77}"/>
              </a:ext>
            </a:extLst>
          </p:cNvPr>
          <p:cNvCxnSpPr>
            <a:stCxn id="16" idx="3"/>
            <a:endCxn id="13" idx="0"/>
          </p:cNvCxnSpPr>
          <p:nvPr/>
        </p:nvCxnSpPr>
        <p:spPr bwMode="auto">
          <a:xfrm flipH="1">
            <a:off x="3352800" y="4451163"/>
            <a:ext cx="1263837" cy="7304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44D6450-9197-0AC6-0F2D-C674E0D6042F}"/>
              </a:ext>
            </a:extLst>
          </p:cNvPr>
          <p:cNvCxnSpPr>
            <a:cxnSpLocks/>
            <a:stCxn id="16" idx="4"/>
            <a:endCxn id="14" idx="0"/>
          </p:cNvCxnSpPr>
          <p:nvPr/>
        </p:nvCxnSpPr>
        <p:spPr bwMode="auto">
          <a:xfrm>
            <a:off x="4724400" y="4495800"/>
            <a:ext cx="0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0929610-FACE-C5F3-5BE5-8F1B66BA4B41}"/>
              </a:ext>
            </a:extLst>
          </p:cNvPr>
          <p:cNvCxnSpPr>
            <a:stCxn id="16" idx="5"/>
            <a:endCxn id="15" idx="0"/>
          </p:cNvCxnSpPr>
          <p:nvPr/>
        </p:nvCxnSpPr>
        <p:spPr bwMode="auto">
          <a:xfrm>
            <a:off x="4832163" y="4451163"/>
            <a:ext cx="1263837" cy="7304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94A518DC-ADD3-AD0B-5EFC-CA7CD41D08BB}"/>
              </a:ext>
            </a:extLst>
          </p:cNvPr>
          <p:cNvSpPr txBox="1"/>
          <p:nvPr/>
        </p:nvSpPr>
        <p:spPr>
          <a:xfrm>
            <a:off x="2735094" y="622850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8EFCDA-C27C-F5E5-5813-8B3D51D3857D}"/>
              </a:ext>
            </a:extLst>
          </p:cNvPr>
          <p:cNvSpPr txBox="1"/>
          <p:nvPr/>
        </p:nvSpPr>
        <p:spPr>
          <a:xfrm>
            <a:off x="3132227" y="622850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868A674-C825-614D-7EF2-8BEFAFB8270A}"/>
              </a:ext>
            </a:extLst>
          </p:cNvPr>
          <p:cNvSpPr txBox="1"/>
          <p:nvPr/>
        </p:nvSpPr>
        <p:spPr>
          <a:xfrm>
            <a:off x="3649494" y="6217156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012A4FB-F61A-8A4F-A589-4CEA2E91F359}"/>
              </a:ext>
            </a:extLst>
          </p:cNvPr>
          <p:cNvSpPr txBox="1"/>
          <p:nvPr/>
        </p:nvSpPr>
        <p:spPr>
          <a:xfrm>
            <a:off x="4106694" y="6221158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AFD97BD-7A2B-2E60-A0CC-52D6BEDA4E44}"/>
              </a:ext>
            </a:extLst>
          </p:cNvPr>
          <p:cNvSpPr txBox="1"/>
          <p:nvPr/>
        </p:nvSpPr>
        <p:spPr>
          <a:xfrm>
            <a:off x="4563894" y="6225160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6D1D16B-DB0E-6045-5263-6E9408BAF374}"/>
              </a:ext>
            </a:extLst>
          </p:cNvPr>
          <p:cNvSpPr txBox="1"/>
          <p:nvPr/>
        </p:nvSpPr>
        <p:spPr>
          <a:xfrm>
            <a:off x="5021094" y="6229162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CA5D125-4F59-12C3-3F51-E9318045E765}"/>
              </a:ext>
            </a:extLst>
          </p:cNvPr>
          <p:cNvSpPr txBox="1"/>
          <p:nvPr/>
        </p:nvSpPr>
        <p:spPr>
          <a:xfrm>
            <a:off x="5410200" y="6233164"/>
            <a:ext cx="441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D2264DE-8DEC-13BC-ABBC-A79534FD19BE}"/>
              </a:ext>
            </a:extLst>
          </p:cNvPr>
          <p:cNvSpPr txBox="1"/>
          <p:nvPr/>
        </p:nvSpPr>
        <p:spPr>
          <a:xfrm>
            <a:off x="5959655" y="6237166"/>
            <a:ext cx="441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146A575-7602-E68C-9B59-00009686461A}"/>
              </a:ext>
            </a:extLst>
          </p:cNvPr>
          <p:cNvSpPr txBox="1"/>
          <p:nvPr/>
        </p:nvSpPr>
        <p:spPr>
          <a:xfrm>
            <a:off x="6416855" y="6241168"/>
            <a:ext cx="441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9DB4F24-1EE4-7756-4B09-642E1973C830}"/>
              </a:ext>
            </a:extLst>
          </p:cNvPr>
          <p:cNvSpPr txBox="1"/>
          <p:nvPr/>
        </p:nvSpPr>
        <p:spPr>
          <a:xfrm>
            <a:off x="3564273" y="515229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4A41D29-362D-F871-257A-0E4008B45979}"/>
              </a:ext>
            </a:extLst>
          </p:cNvPr>
          <p:cNvSpPr txBox="1"/>
          <p:nvPr/>
        </p:nvSpPr>
        <p:spPr>
          <a:xfrm>
            <a:off x="4833653" y="514030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58B49CF-4F1D-33E8-2A0B-C095C3103746}"/>
              </a:ext>
            </a:extLst>
          </p:cNvPr>
          <p:cNvSpPr txBox="1"/>
          <p:nvPr/>
        </p:nvSpPr>
        <p:spPr>
          <a:xfrm>
            <a:off x="6200308" y="512832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15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A41F7B3-5106-D47E-A7C3-A9BDDD0B6E40}"/>
              </a:ext>
            </a:extLst>
          </p:cNvPr>
          <p:cNvSpPr txBox="1"/>
          <p:nvPr/>
        </p:nvSpPr>
        <p:spPr>
          <a:xfrm>
            <a:off x="4876800" y="417316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2205978-9507-1732-A6B2-22A0F714216F}"/>
              </a:ext>
            </a:extLst>
          </p:cNvPr>
          <p:cNvSpPr txBox="1"/>
          <p:nvPr/>
        </p:nvSpPr>
        <p:spPr>
          <a:xfrm>
            <a:off x="5994267" y="4377035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solidFill>
                  <a:schemeClr val="bg2"/>
                </a:solidFill>
                <a:latin typeface="+mn-lt"/>
              </a:rPr>
              <a:t>τ</a:t>
            </a:r>
            <a:r>
              <a:rPr lang="en-GB" sz="2400" dirty="0">
                <a:solidFill>
                  <a:schemeClr val="bg2"/>
                </a:solidFill>
                <a:latin typeface="+mn-lt"/>
              </a:rPr>
              <a:t> = 10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6F2D785-0933-B9BB-833A-31FF852BC968}"/>
              </a:ext>
            </a:extLst>
          </p:cNvPr>
          <p:cNvSpPr txBox="1"/>
          <p:nvPr/>
        </p:nvSpPr>
        <p:spPr>
          <a:xfrm>
            <a:off x="533400" y="502920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2"/>
                </a:solidFill>
              </a:rPr>
              <a:t>h</a:t>
            </a:r>
            <a:r>
              <a:rPr lang="en-GB" dirty="0"/>
              <a:t> levels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937C587-68F9-41B0-DD37-6FE48466B7D3}"/>
              </a:ext>
            </a:extLst>
          </p:cNvPr>
          <p:cNvCxnSpPr/>
          <p:nvPr/>
        </p:nvCxnSpPr>
        <p:spPr bwMode="auto">
          <a:xfrm>
            <a:off x="1600200" y="4267200"/>
            <a:ext cx="0" cy="19499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lg" len="lg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89554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BB4FA-96B9-7A1F-779F-3CC18E8A8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Differential Privacy (DP)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0D1C5-23AA-8053-F30D-80439EECC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Differential privacy is a constraint on the output distribution of a randomized algorithm </a:t>
            </a:r>
            <a:r>
              <a:rPr lang="en-GB" dirty="0">
                <a:solidFill>
                  <a:schemeClr val="bg2"/>
                </a:solidFill>
              </a:rPr>
              <a:t>A</a:t>
            </a:r>
            <a:r>
              <a:rPr lang="en-GB" dirty="0"/>
              <a:t> on </a:t>
            </a:r>
            <a:r>
              <a:rPr lang="en-GB" dirty="0" err="1"/>
              <a:t>neighboring</a:t>
            </a:r>
            <a:r>
              <a:rPr lang="en-GB" dirty="0"/>
              <a:t> inputs </a:t>
            </a:r>
            <a:r>
              <a:rPr lang="en-GB" dirty="0">
                <a:solidFill>
                  <a:schemeClr val="bg2"/>
                </a:solidFill>
              </a:rPr>
              <a:t>X</a:t>
            </a:r>
            <a:r>
              <a:rPr lang="en-GB" dirty="0"/>
              <a:t>, </a:t>
            </a:r>
            <a:r>
              <a:rPr lang="en-GB" dirty="0">
                <a:solidFill>
                  <a:schemeClr val="bg2"/>
                </a:solidFill>
              </a:rPr>
              <a:t>X’</a:t>
            </a:r>
          </a:p>
          <a:p>
            <a:pPr lvl="1"/>
            <a:r>
              <a:rPr lang="en-GB" dirty="0"/>
              <a:t>Formally, ensure that </a:t>
            </a:r>
            <a:r>
              <a:rPr lang="en-GB" dirty="0" err="1">
                <a:solidFill>
                  <a:schemeClr val="bg2"/>
                </a:solidFill>
              </a:rPr>
              <a:t>Pr</a:t>
            </a:r>
            <a:r>
              <a:rPr lang="en-GB" dirty="0">
                <a:solidFill>
                  <a:schemeClr val="bg2"/>
                </a:solidFill>
              </a:rPr>
              <a:t>[A(X) </a:t>
            </a:r>
            <a:r>
              <a:rPr lang="en-GB" b="0" i="0" dirty="0"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∈</a:t>
            </a:r>
            <a:r>
              <a:rPr lang="en-GB" dirty="0">
                <a:solidFill>
                  <a:schemeClr val="bg2"/>
                </a:solidFill>
              </a:rPr>
              <a:t> O] </a:t>
            </a:r>
            <a:r>
              <a:rPr lang="en-GB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≤</a:t>
            </a:r>
            <a:r>
              <a:rPr lang="en-GB" dirty="0">
                <a:solidFill>
                  <a:schemeClr val="bg2"/>
                </a:solidFill>
              </a:rPr>
              <a:t> exp(</a:t>
            </a:r>
            <a:r>
              <a:rPr lang="el-GR" dirty="0">
                <a:solidFill>
                  <a:schemeClr val="bg2"/>
                </a:solidFill>
              </a:rPr>
              <a:t>ε</a:t>
            </a:r>
            <a:r>
              <a:rPr lang="en-GB" dirty="0">
                <a:solidFill>
                  <a:schemeClr val="bg2"/>
                </a:solidFill>
              </a:rPr>
              <a:t>) </a:t>
            </a:r>
            <a:r>
              <a:rPr lang="en-GB" dirty="0" err="1">
                <a:solidFill>
                  <a:schemeClr val="bg2"/>
                </a:solidFill>
              </a:rPr>
              <a:t>Pr</a:t>
            </a:r>
            <a:r>
              <a:rPr lang="en-GB" dirty="0">
                <a:solidFill>
                  <a:schemeClr val="bg2"/>
                </a:solidFill>
              </a:rPr>
              <a:t>[A(X’) </a:t>
            </a:r>
            <a:r>
              <a:rPr lang="en-GB" b="0" i="0" dirty="0"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∈</a:t>
            </a:r>
            <a:r>
              <a:rPr lang="en-GB" dirty="0">
                <a:solidFill>
                  <a:schemeClr val="bg2"/>
                </a:solidFill>
              </a:rPr>
              <a:t> O] + </a:t>
            </a:r>
            <a:r>
              <a:rPr lang="el-GR" dirty="0">
                <a:solidFill>
                  <a:schemeClr val="bg2"/>
                </a:solidFill>
              </a:rPr>
              <a:t>δ</a:t>
            </a:r>
            <a:endParaRPr lang="en-GB" dirty="0">
              <a:solidFill>
                <a:schemeClr val="bg2"/>
              </a:solidFill>
            </a:endParaRPr>
          </a:p>
          <a:p>
            <a:r>
              <a:rPr lang="en-GB" dirty="0"/>
              <a:t>Differential privacy is achieved for numeric functions by adding appropriately scaled Laplace or Gaussian noise</a:t>
            </a:r>
          </a:p>
          <a:p>
            <a:r>
              <a:rPr lang="en-GB" dirty="0">
                <a:solidFill>
                  <a:srgbClr val="00B050"/>
                </a:solidFill>
              </a:rPr>
              <a:t>(Basic) Composition</a:t>
            </a:r>
            <a:r>
              <a:rPr lang="en-GB" dirty="0"/>
              <a:t>: running algorithm </a:t>
            </a:r>
            <a:r>
              <a:rPr lang="en-GB" dirty="0">
                <a:solidFill>
                  <a:schemeClr val="bg2"/>
                </a:solidFill>
              </a:rPr>
              <a:t>A</a:t>
            </a:r>
            <a:r>
              <a:rPr lang="en-GB" baseline="-25000" dirty="0">
                <a:solidFill>
                  <a:schemeClr val="bg2"/>
                </a:solidFill>
              </a:rPr>
              <a:t>1</a:t>
            </a:r>
            <a:r>
              <a:rPr lang="en-GB" dirty="0">
                <a:solidFill>
                  <a:schemeClr val="bg2"/>
                </a:solidFill>
              </a:rPr>
              <a:t> </a:t>
            </a:r>
            <a:r>
              <a:rPr lang="en-GB" dirty="0"/>
              <a:t>with </a:t>
            </a:r>
            <a:r>
              <a:rPr lang="en-GB" dirty="0">
                <a:solidFill>
                  <a:schemeClr val="bg2"/>
                </a:solidFill>
              </a:rPr>
              <a:t>(</a:t>
            </a:r>
            <a:r>
              <a:rPr lang="el-GR" dirty="0">
                <a:solidFill>
                  <a:schemeClr val="bg2"/>
                </a:solidFill>
              </a:rPr>
              <a:t>ε</a:t>
            </a:r>
            <a:r>
              <a:rPr lang="en-GB" baseline="-25000" dirty="0">
                <a:solidFill>
                  <a:schemeClr val="bg2"/>
                </a:solidFill>
              </a:rPr>
              <a:t>1</a:t>
            </a:r>
            <a:r>
              <a:rPr lang="en-GB" dirty="0">
                <a:solidFill>
                  <a:schemeClr val="bg2"/>
                </a:solidFill>
              </a:rPr>
              <a:t>, 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baseline="-25000" dirty="0">
                <a:solidFill>
                  <a:schemeClr val="bg2"/>
                </a:solidFill>
              </a:rPr>
              <a:t>1</a:t>
            </a:r>
            <a:r>
              <a:rPr lang="en-GB" dirty="0">
                <a:solidFill>
                  <a:schemeClr val="bg2"/>
                </a:solidFill>
              </a:rPr>
              <a:t>)-</a:t>
            </a:r>
            <a:r>
              <a:rPr lang="en-GB" dirty="0"/>
              <a:t>DP then </a:t>
            </a:r>
            <a:r>
              <a:rPr lang="en-GB" dirty="0">
                <a:solidFill>
                  <a:schemeClr val="bg2"/>
                </a:solidFill>
              </a:rPr>
              <a:t>A</a:t>
            </a:r>
            <a:r>
              <a:rPr lang="en-GB" baseline="-25000" dirty="0">
                <a:solidFill>
                  <a:schemeClr val="bg2"/>
                </a:solidFill>
              </a:rPr>
              <a:t>2</a:t>
            </a:r>
            <a:r>
              <a:rPr lang="en-GB" dirty="0"/>
              <a:t> with </a:t>
            </a:r>
            <a:r>
              <a:rPr lang="en-GB" dirty="0">
                <a:solidFill>
                  <a:schemeClr val="bg2"/>
                </a:solidFill>
              </a:rPr>
              <a:t>(</a:t>
            </a:r>
            <a:r>
              <a:rPr lang="el-GR" dirty="0">
                <a:solidFill>
                  <a:schemeClr val="bg2"/>
                </a:solidFill>
              </a:rPr>
              <a:t>ε</a:t>
            </a:r>
            <a:r>
              <a:rPr lang="en-GB" baseline="-25000" dirty="0">
                <a:solidFill>
                  <a:schemeClr val="bg2"/>
                </a:solidFill>
              </a:rPr>
              <a:t>2</a:t>
            </a:r>
            <a:r>
              <a:rPr lang="en-GB" dirty="0">
                <a:solidFill>
                  <a:schemeClr val="bg2"/>
                </a:solidFill>
              </a:rPr>
              <a:t>, 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baseline="-25000" dirty="0">
                <a:solidFill>
                  <a:schemeClr val="bg2"/>
                </a:solidFill>
              </a:rPr>
              <a:t>2</a:t>
            </a:r>
            <a:r>
              <a:rPr lang="en-GB" dirty="0">
                <a:solidFill>
                  <a:schemeClr val="bg2"/>
                </a:solidFill>
              </a:rPr>
              <a:t>)</a:t>
            </a:r>
            <a:r>
              <a:rPr lang="en-GB" dirty="0"/>
              <a:t>-DP yields </a:t>
            </a:r>
            <a:r>
              <a:rPr lang="en-GB" dirty="0">
                <a:solidFill>
                  <a:schemeClr val="bg2"/>
                </a:solidFill>
              </a:rPr>
              <a:t>(</a:t>
            </a:r>
            <a:r>
              <a:rPr lang="el-GR" dirty="0">
                <a:solidFill>
                  <a:schemeClr val="bg2"/>
                </a:solidFill>
              </a:rPr>
              <a:t>ε</a:t>
            </a:r>
            <a:r>
              <a:rPr lang="en-GB" baseline="-25000" dirty="0">
                <a:solidFill>
                  <a:schemeClr val="bg2"/>
                </a:solidFill>
              </a:rPr>
              <a:t>1</a:t>
            </a:r>
            <a:r>
              <a:rPr lang="en-GB" dirty="0">
                <a:solidFill>
                  <a:schemeClr val="bg2"/>
                </a:solidFill>
              </a:rPr>
              <a:t> + </a:t>
            </a:r>
            <a:r>
              <a:rPr lang="el-GR" dirty="0">
                <a:solidFill>
                  <a:schemeClr val="bg2"/>
                </a:solidFill>
              </a:rPr>
              <a:t>ε</a:t>
            </a:r>
            <a:r>
              <a:rPr lang="en-GB" baseline="-25000" dirty="0">
                <a:solidFill>
                  <a:schemeClr val="bg2"/>
                </a:solidFill>
              </a:rPr>
              <a:t>2</a:t>
            </a:r>
            <a:r>
              <a:rPr lang="en-GB" dirty="0">
                <a:solidFill>
                  <a:schemeClr val="bg2"/>
                </a:solidFill>
              </a:rPr>
              <a:t>, 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baseline="-25000" dirty="0">
                <a:solidFill>
                  <a:schemeClr val="bg2"/>
                </a:solidFill>
              </a:rPr>
              <a:t>1</a:t>
            </a:r>
            <a:r>
              <a:rPr lang="en-GB" dirty="0">
                <a:solidFill>
                  <a:schemeClr val="bg2"/>
                </a:solidFill>
              </a:rPr>
              <a:t> + 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baseline="-25000" dirty="0">
                <a:solidFill>
                  <a:schemeClr val="bg2"/>
                </a:solidFill>
              </a:rPr>
              <a:t>2</a:t>
            </a:r>
            <a:r>
              <a:rPr lang="en-GB" dirty="0">
                <a:solidFill>
                  <a:schemeClr val="bg2"/>
                </a:solidFill>
              </a:rPr>
              <a:t>)</a:t>
            </a:r>
            <a:r>
              <a:rPr lang="en-GB" dirty="0"/>
              <a:t>-DP</a:t>
            </a:r>
          </a:p>
          <a:p>
            <a:r>
              <a:rPr lang="en-GB" dirty="0">
                <a:solidFill>
                  <a:srgbClr val="00B050"/>
                </a:solidFill>
              </a:rPr>
              <a:t>Post-processing</a:t>
            </a:r>
            <a:r>
              <a:rPr lang="en-GB" dirty="0"/>
              <a:t>: any post-processing of DP output remains DP</a:t>
            </a:r>
          </a:p>
          <a:p>
            <a:r>
              <a:rPr lang="en-GB" dirty="0">
                <a:solidFill>
                  <a:srgbClr val="00B050"/>
                </a:solidFill>
              </a:rPr>
              <a:t>Sparse Vector Technique (SVT): </a:t>
            </a:r>
            <a:r>
              <a:rPr lang="en-GB" dirty="0"/>
              <a:t>an algorithm that outputs elements whose (noisy) count is above a threshold</a:t>
            </a:r>
          </a:p>
          <a:p>
            <a:pPr lvl="1"/>
            <a:r>
              <a:rPr lang="en-GB" dirty="0"/>
              <a:t>Only pay a privacy “cost” proportional to the number of outputs </a:t>
            </a:r>
          </a:p>
        </p:txBody>
      </p:sp>
    </p:spTree>
    <p:extLst>
      <p:ext uri="{BB962C8B-B14F-4D97-AF65-F5344CB8AC3E}">
        <p14:creationId xmlns:p14="http://schemas.microsoft.com/office/powerpoint/2010/main" val="404539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19078-2A41-0919-34EA-A42667A09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Offline DP Hierarchical Heavy Hitters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BE961-B10E-B431-4D13-B87AA8203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Prior approaches can be applied to solve find HHHs offline</a:t>
            </a:r>
          </a:p>
          <a:p>
            <a:r>
              <a:rPr lang="en-GB" dirty="0">
                <a:solidFill>
                  <a:srgbClr val="00B050"/>
                </a:solidFill>
              </a:rPr>
              <a:t>Laplace Histograms</a:t>
            </a:r>
            <a:r>
              <a:rPr lang="en-GB" dirty="0"/>
              <a:t>: materialize counts of each hierarchy level </a:t>
            </a:r>
          </a:p>
          <a:p>
            <a:pPr lvl="1"/>
            <a:r>
              <a:rPr lang="en-GB" dirty="0"/>
              <a:t>Add noise proportional to </a:t>
            </a:r>
            <a:r>
              <a:rPr lang="en-GB" dirty="0">
                <a:solidFill>
                  <a:schemeClr val="bg2"/>
                </a:solidFill>
              </a:rPr>
              <a:t>h/</a:t>
            </a:r>
            <a:r>
              <a:rPr lang="el-GR" dirty="0">
                <a:solidFill>
                  <a:schemeClr val="bg2"/>
                </a:solidFill>
              </a:rPr>
              <a:t>ε</a:t>
            </a:r>
            <a:r>
              <a:rPr lang="en-GB" dirty="0"/>
              <a:t> to each count then find HHHs</a:t>
            </a:r>
          </a:p>
          <a:p>
            <a:pPr lvl="1"/>
            <a:r>
              <a:rPr lang="en-GB" dirty="0"/>
              <a:t>The error per node scales linear to the hierarchy height, </a:t>
            </a:r>
            <a:r>
              <a:rPr lang="en-GB" dirty="0">
                <a:solidFill>
                  <a:schemeClr val="bg2"/>
                </a:solidFill>
              </a:rPr>
              <a:t>h</a:t>
            </a:r>
          </a:p>
          <a:p>
            <a:r>
              <a:rPr lang="en-GB" dirty="0">
                <a:solidFill>
                  <a:srgbClr val="00B050"/>
                </a:solidFill>
              </a:rPr>
              <a:t>DP Counting on Trees </a:t>
            </a:r>
            <a:r>
              <a:rPr lang="en-GB" dirty="0"/>
              <a:t>(</a:t>
            </a:r>
            <a:r>
              <a:rPr lang="en-GB" dirty="0">
                <a:solidFill>
                  <a:schemeClr val="bg2"/>
                </a:solidFill>
              </a:rPr>
              <a:t>GKKMW, ICALP 2023</a:t>
            </a:r>
            <a:r>
              <a:rPr lang="en-GB" dirty="0"/>
              <a:t>) </a:t>
            </a:r>
          </a:p>
          <a:p>
            <a:pPr lvl="1"/>
            <a:r>
              <a:rPr lang="en-GB" dirty="0"/>
              <a:t>Proceed bottom-up, materialize node counts level-by-level</a:t>
            </a:r>
          </a:p>
          <a:p>
            <a:pPr lvl="1"/>
            <a:r>
              <a:rPr lang="en-GB" dirty="0"/>
              <a:t>Only pay for levels that have at least one heavy node</a:t>
            </a:r>
          </a:p>
          <a:p>
            <a:pPr lvl="1"/>
            <a:r>
              <a:rPr lang="en-GB" dirty="0"/>
              <a:t>Improved cost if there are many “empty” levels</a:t>
            </a:r>
          </a:p>
          <a:p>
            <a:pPr lvl="1"/>
            <a:r>
              <a:rPr lang="en-GB" dirty="0"/>
              <a:t>We can find approximate HHHs from the noisy node counts</a:t>
            </a:r>
          </a:p>
        </p:txBody>
      </p:sp>
    </p:spTree>
    <p:extLst>
      <p:ext uri="{BB962C8B-B14F-4D97-AF65-F5344CB8AC3E}">
        <p14:creationId xmlns:p14="http://schemas.microsoft.com/office/powerpoint/2010/main" val="306288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4ABD0-1528-CFAF-821F-CB6F30B32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Offline DP Hierarchical Heavy Hitters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B57BC-CB64-EEF0-F1FD-0253141D4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343400"/>
          </a:xfrm>
        </p:spPr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Observation</a:t>
            </a:r>
            <a:r>
              <a:rPr lang="en-GB" dirty="0"/>
              <a:t>: each leaf influences at most one HHH ancestor</a:t>
            </a:r>
          </a:p>
          <a:p>
            <a:r>
              <a:rPr lang="en-GB" dirty="0"/>
              <a:t>The algorithm proceeds level-by-level, bottom-up</a:t>
            </a:r>
          </a:p>
          <a:p>
            <a:pPr lvl="1"/>
            <a:r>
              <a:rPr lang="en-GB" dirty="0"/>
              <a:t>Find node counts at current level without HHH descendants</a:t>
            </a:r>
          </a:p>
          <a:p>
            <a:pPr lvl="1"/>
            <a:r>
              <a:rPr lang="en-GB" dirty="0"/>
              <a:t>If node count of </a:t>
            </a:r>
            <a:r>
              <a:rPr lang="en-GB" dirty="0">
                <a:solidFill>
                  <a:schemeClr val="bg2"/>
                </a:solidFill>
              </a:rPr>
              <a:t>v</a:t>
            </a:r>
            <a:r>
              <a:rPr lang="en-GB" dirty="0"/>
              <a:t> + Laplace noise exceeds threshold </a:t>
            </a:r>
            <a:r>
              <a:rPr lang="el-GR" dirty="0">
                <a:solidFill>
                  <a:schemeClr val="bg2"/>
                </a:solidFill>
              </a:rPr>
              <a:t>τ</a:t>
            </a:r>
            <a:r>
              <a:rPr lang="en-GB" dirty="0"/>
              <a:t>, output it</a:t>
            </a:r>
          </a:p>
          <a:p>
            <a:r>
              <a:rPr lang="en-GB" dirty="0"/>
              <a:t>Privacy proof follows by using structural properties of HHH: </a:t>
            </a:r>
          </a:p>
          <a:p>
            <a:pPr lvl="1"/>
            <a:r>
              <a:rPr lang="en-GB" dirty="0"/>
              <a:t>Only leaf-to-root path matters, other nodes don’t affect node </a:t>
            </a:r>
            <a:r>
              <a:rPr lang="en-GB" dirty="0">
                <a:solidFill>
                  <a:schemeClr val="bg2"/>
                </a:solidFill>
              </a:rPr>
              <a:t>v</a:t>
            </a:r>
          </a:p>
          <a:p>
            <a:pPr lvl="1"/>
            <a:r>
              <a:rPr lang="en-GB" dirty="0"/>
              <a:t>Only nodes up to the first HHH ancestor of node </a:t>
            </a:r>
            <a:r>
              <a:rPr lang="en-GB" dirty="0">
                <a:solidFill>
                  <a:schemeClr val="bg2"/>
                </a:solidFill>
              </a:rPr>
              <a:t>v</a:t>
            </a:r>
            <a:r>
              <a:rPr lang="en-GB" dirty="0"/>
              <a:t> matter</a:t>
            </a:r>
          </a:p>
          <a:p>
            <a:pPr lvl="1"/>
            <a:r>
              <a:rPr lang="en-GB" dirty="0"/>
              <a:t>Privacy proof is similar to sparse vector technique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7EE6D42-30DE-478E-D59F-FE53D994AC9B}"/>
              </a:ext>
            </a:extLst>
          </p:cNvPr>
          <p:cNvSpPr/>
          <p:nvPr/>
        </p:nvSpPr>
        <p:spPr bwMode="auto">
          <a:xfrm>
            <a:off x="5029200" y="6507480"/>
            <a:ext cx="304800" cy="304800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1D8BBC3-FBEB-3D47-46F2-4EFA40C09C8B}"/>
              </a:ext>
            </a:extLst>
          </p:cNvPr>
          <p:cNvSpPr/>
          <p:nvPr/>
        </p:nvSpPr>
        <p:spPr bwMode="auto">
          <a:xfrm>
            <a:off x="4572000" y="5821680"/>
            <a:ext cx="304800" cy="3048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E3612FE-D72C-83CB-8133-6398A060DAD5}"/>
              </a:ext>
            </a:extLst>
          </p:cNvPr>
          <p:cNvSpPr/>
          <p:nvPr/>
        </p:nvSpPr>
        <p:spPr bwMode="auto">
          <a:xfrm>
            <a:off x="4572000" y="4831080"/>
            <a:ext cx="304800" cy="304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D1C2407-B2C7-C548-79B2-6D436B7A321B}"/>
              </a:ext>
            </a:extLst>
          </p:cNvPr>
          <p:cNvCxnSpPr>
            <a:cxnSpLocks/>
            <a:stCxn id="13" idx="4"/>
            <a:endCxn id="5" idx="0"/>
          </p:cNvCxnSpPr>
          <p:nvPr/>
        </p:nvCxnSpPr>
        <p:spPr bwMode="auto">
          <a:xfrm>
            <a:off x="3352800" y="612648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2D735A8-B214-DD4C-86CE-E5243973759B}"/>
              </a:ext>
            </a:extLst>
          </p:cNvPr>
          <p:cNvGrpSpPr/>
          <p:nvPr/>
        </p:nvGrpSpPr>
        <p:grpSpPr>
          <a:xfrm>
            <a:off x="4114800" y="6081843"/>
            <a:ext cx="762000" cy="730437"/>
            <a:chOff x="4114800" y="6081843"/>
            <a:chExt cx="762000" cy="730437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B83F62D-779A-8BE9-F7F5-BA66C8F14C90}"/>
                </a:ext>
              </a:extLst>
            </p:cNvPr>
            <p:cNvSpPr/>
            <p:nvPr/>
          </p:nvSpPr>
          <p:spPr bwMode="auto">
            <a:xfrm>
              <a:off x="4114800" y="6507480"/>
              <a:ext cx="304800" cy="304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695C869-FFF9-BD7D-4729-6E24AE9C1AA7}"/>
                </a:ext>
              </a:extLst>
            </p:cNvPr>
            <p:cNvSpPr/>
            <p:nvPr/>
          </p:nvSpPr>
          <p:spPr bwMode="auto">
            <a:xfrm>
              <a:off x="4572000" y="6507480"/>
              <a:ext cx="304800" cy="304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ED4416-C6AB-A279-8878-7E0E201E12F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267200" y="6081843"/>
              <a:ext cx="349437" cy="42563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7D51C3B-BA4D-CB85-3A93-8926C2D3C17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724400" y="612648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6CB4244-81C1-4E07-6677-19E58C7FD943}"/>
              </a:ext>
            </a:extLst>
          </p:cNvPr>
          <p:cNvCxnSpPr>
            <a:cxnSpLocks/>
          </p:cNvCxnSpPr>
          <p:nvPr/>
        </p:nvCxnSpPr>
        <p:spPr bwMode="auto">
          <a:xfrm>
            <a:off x="4832163" y="6081843"/>
            <a:ext cx="349437" cy="425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846715B-9A0E-4FAD-A2EB-DB6EFEC87D31}"/>
              </a:ext>
            </a:extLst>
          </p:cNvPr>
          <p:cNvCxnSpPr>
            <a:cxnSpLocks/>
          </p:cNvCxnSpPr>
          <p:nvPr/>
        </p:nvCxnSpPr>
        <p:spPr bwMode="auto">
          <a:xfrm>
            <a:off x="6096000" y="612648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83A172A-D8C6-D128-953F-5812C5286D61}"/>
              </a:ext>
            </a:extLst>
          </p:cNvPr>
          <p:cNvGrpSpPr/>
          <p:nvPr/>
        </p:nvGrpSpPr>
        <p:grpSpPr>
          <a:xfrm>
            <a:off x="2743200" y="5091243"/>
            <a:ext cx="1873437" cy="1721037"/>
            <a:chOff x="2743200" y="5091243"/>
            <a:chExt cx="1873437" cy="172103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F4EBE19-548B-F27A-14BE-6B0B338D0A5A}"/>
                </a:ext>
              </a:extLst>
            </p:cNvPr>
            <p:cNvSpPr/>
            <p:nvPr/>
          </p:nvSpPr>
          <p:spPr bwMode="auto">
            <a:xfrm>
              <a:off x="2743200" y="6507480"/>
              <a:ext cx="304800" cy="304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A539583-0292-1CF2-7209-C97EFA88E547}"/>
                </a:ext>
              </a:extLst>
            </p:cNvPr>
            <p:cNvSpPr/>
            <p:nvPr/>
          </p:nvSpPr>
          <p:spPr bwMode="auto">
            <a:xfrm>
              <a:off x="3200400" y="650748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2699DE6-5CF6-6482-E4C6-FC449537D9DA}"/>
                </a:ext>
              </a:extLst>
            </p:cNvPr>
            <p:cNvSpPr/>
            <p:nvPr/>
          </p:nvSpPr>
          <p:spPr bwMode="auto">
            <a:xfrm>
              <a:off x="3657600" y="6507480"/>
              <a:ext cx="304800" cy="304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4C273C1-A8B0-B046-C460-13DC769FA914}"/>
                </a:ext>
              </a:extLst>
            </p:cNvPr>
            <p:cNvSpPr/>
            <p:nvPr/>
          </p:nvSpPr>
          <p:spPr bwMode="auto">
            <a:xfrm>
              <a:off x="3200400" y="5821680"/>
              <a:ext cx="304800" cy="304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0D710BA-BFDD-5321-9EDF-60BC101C6AEE}"/>
                </a:ext>
              </a:extLst>
            </p:cNvPr>
            <p:cNvCxnSpPr>
              <a:cxnSpLocks/>
              <a:stCxn id="13" idx="3"/>
              <a:endCxn id="4" idx="0"/>
            </p:cNvCxnSpPr>
            <p:nvPr/>
          </p:nvCxnSpPr>
          <p:spPr bwMode="auto">
            <a:xfrm flipH="1">
              <a:off x="2895600" y="6081843"/>
              <a:ext cx="349437" cy="42563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A74CC97-F7E9-471C-2D95-0B6615ADFF3C}"/>
                </a:ext>
              </a:extLst>
            </p:cNvPr>
            <p:cNvCxnSpPr>
              <a:cxnSpLocks/>
              <a:stCxn id="13" idx="5"/>
              <a:endCxn id="6" idx="0"/>
            </p:cNvCxnSpPr>
            <p:nvPr/>
          </p:nvCxnSpPr>
          <p:spPr bwMode="auto">
            <a:xfrm>
              <a:off x="3460563" y="6081843"/>
              <a:ext cx="349437" cy="42563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58636B5-9F22-BF5F-C780-55A9477F1CAB}"/>
                </a:ext>
              </a:extLst>
            </p:cNvPr>
            <p:cNvCxnSpPr>
              <a:stCxn id="16" idx="3"/>
              <a:endCxn id="13" idx="0"/>
            </p:cNvCxnSpPr>
            <p:nvPr/>
          </p:nvCxnSpPr>
          <p:spPr bwMode="auto">
            <a:xfrm flipH="1">
              <a:off x="3352800" y="5091243"/>
              <a:ext cx="1263837" cy="73043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A651E2A-56B5-8509-0C3D-84386DFE0A0F}"/>
              </a:ext>
            </a:extLst>
          </p:cNvPr>
          <p:cNvCxnSpPr>
            <a:cxnSpLocks/>
            <a:stCxn id="16" idx="4"/>
            <a:endCxn id="14" idx="0"/>
          </p:cNvCxnSpPr>
          <p:nvPr/>
        </p:nvCxnSpPr>
        <p:spPr bwMode="auto">
          <a:xfrm>
            <a:off x="4724400" y="5135880"/>
            <a:ext cx="0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76BEC85-287B-8AA6-1B2A-232C803901F3}"/>
              </a:ext>
            </a:extLst>
          </p:cNvPr>
          <p:cNvGrpSpPr/>
          <p:nvPr/>
        </p:nvGrpSpPr>
        <p:grpSpPr>
          <a:xfrm>
            <a:off x="4832163" y="5091243"/>
            <a:ext cx="1873437" cy="1721037"/>
            <a:chOff x="4832163" y="5091243"/>
            <a:chExt cx="1873437" cy="1721037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89DF016-2234-89CF-90F6-06EADDB63C3E}"/>
                </a:ext>
              </a:extLst>
            </p:cNvPr>
            <p:cNvSpPr/>
            <p:nvPr/>
          </p:nvSpPr>
          <p:spPr bwMode="auto">
            <a:xfrm>
              <a:off x="5486400" y="650748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56424C8-9915-E27C-240F-0094AD37712B}"/>
                </a:ext>
              </a:extLst>
            </p:cNvPr>
            <p:cNvSpPr/>
            <p:nvPr/>
          </p:nvSpPr>
          <p:spPr bwMode="auto">
            <a:xfrm>
              <a:off x="5943600" y="6507480"/>
              <a:ext cx="304800" cy="304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7ECA6D4-F8AA-2792-2F25-04CB6ACE06CB}"/>
                </a:ext>
              </a:extLst>
            </p:cNvPr>
            <p:cNvSpPr/>
            <p:nvPr/>
          </p:nvSpPr>
          <p:spPr bwMode="auto">
            <a:xfrm>
              <a:off x="6400800" y="6507480"/>
              <a:ext cx="304800" cy="304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4029348-7228-30C5-9682-1FAB5193F354}"/>
                </a:ext>
              </a:extLst>
            </p:cNvPr>
            <p:cNvSpPr/>
            <p:nvPr/>
          </p:nvSpPr>
          <p:spPr bwMode="auto">
            <a:xfrm>
              <a:off x="5943600" y="5821680"/>
              <a:ext cx="304800" cy="30480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2E9ADE9-4FCC-8A88-D38E-F523534E18A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638800" y="6081843"/>
              <a:ext cx="349437" cy="42563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A33BEE5-44A4-C594-2457-0F1234B9A4A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203763" y="6081843"/>
              <a:ext cx="349437" cy="42563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139CBF9-C0EC-B6A7-BC84-316E5597A0E9}"/>
                </a:ext>
              </a:extLst>
            </p:cNvPr>
            <p:cNvCxnSpPr>
              <a:stCxn id="16" idx="5"/>
              <a:endCxn id="15" idx="0"/>
            </p:cNvCxnSpPr>
            <p:nvPr/>
          </p:nvCxnSpPr>
          <p:spPr bwMode="auto">
            <a:xfrm>
              <a:off x="4832163" y="5091243"/>
              <a:ext cx="1263837" cy="73043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21996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D499A-2917-7C5A-0CC2-FF580D598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Offline DP Hierarchical Heavy Hitters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C4451-EA57-F104-6110-6A4C12B25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4343400"/>
          </a:xfrm>
        </p:spPr>
        <p:txBody>
          <a:bodyPr/>
          <a:lstStyle/>
          <a:p>
            <a:r>
              <a:rPr lang="en-GB" dirty="0"/>
              <a:t>Our DP-HHH algorithm bounds the relative error of node counts: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Relative error</a:t>
            </a:r>
            <a:r>
              <a:rPr lang="en-GB" dirty="0"/>
              <a:t>: The relative error of all node counts is bounded by 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dirty="0">
                <a:solidFill>
                  <a:schemeClr val="bg2"/>
                </a:solidFill>
              </a:rPr>
              <a:t>/</a:t>
            </a:r>
            <a:r>
              <a:rPr lang="el-GR" dirty="0">
                <a:solidFill>
                  <a:schemeClr val="bg2"/>
                </a:solidFill>
              </a:rPr>
              <a:t>τ</a:t>
            </a:r>
            <a:r>
              <a:rPr lang="en-GB" dirty="0"/>
              <a:t> for 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dirty="0">
                <a:solidFill>
                  <a:schemeClr val="bg2"/>
                </a:solidFill>
              </a:rPr>
              <a:t> = O(1/</a:t>
            </a:r>
            <a:r>
              <a:rPr lang="el-GR" dirty="0">
                <a:solidFill>
                  <a:schemeClr val="bg2"/>
                </a:solidFill>
              </a:rPr>
              <a:t>ε</a:t>
            </a:r>
            <a:r>
              <a:rPr lang="en-GB" dirty="0">
                <a:solidFill>
                  <a:schemeClr val="bg2"/>
                </a:solidFill>
              </a:rPr>
              <a:t> (log (1/</a:t>
            </a:r>
            <a:r>
              <a:rPr lang="el-GR" dirty="0">
                <a:solidFill>
                  <a:schemeClr val="bg2"/>
                </a:solidFill>
              </a:rPr>
              <a:t>δ</a:t>
            </a:r>
            <a:r>
              <a:rPr lang="en-GB" dirty="0">
                <a:solidFill>
                  <a:schemeClr val="bg2"/>
                </a:solidFill>
              </a:rPr>
              <a:t>) + log h))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Coverage</a:t>
            </a:r>
            <a:r>
              <a:rPr lang="en-GB" dirty="0"/>
              <a:t>: For all nodes </a:t>
            </a:r>
            <a:r>
              <a:rPr lang="en-GB" b="1" dirty="0"/>
              <a:t>not</a:t>
            </a:r>
            <a:r>
              <a:rPr lang="en-GB" dirty="0"/>
              <a:t> reported by our algorithm, their HHH count is below </a:t>
            </a:r>
            <a:r>
              <a:rPr lang="el-GR" dirty="0">
                <a:solidFill>
                  <a:schemeClr val="bg2"/>
                </a:solidFill>
              </a:rPr>
              <a:t>τ</a:t>
            </a:r>
            <a:r>
              <a:rPr lang="en-GB" dirty="0"/>
              <a:t> – </a:t>
            </a:r>
            <a:r>
              <a:rPr lang="el-GR" dirty="0">
                <a:solidFill>
                  <a:schemeClr val="bg2"/>
                </a:solidFill>
              </a:rPr>
              <a:t>Δ</a:t>
            </a:r>
            <a:endParaRPr lang="en-GB" dirty="0"/>
          </a:p>
          <a:p>
            <a:pPr lvl="1"/>
            <a:r>
              <a:rPr lang="en-GB" dirty="0"/>
              <a:t>These bounds hold with fixed (adjustable) probability</a:t>
            </a:r>
          </a:p>
          <a:p>
            <a:r>
              <a:rPr lang="en-GB" dirty="0">
                <a:solidFill>
                  <a:srgbClr val="00B050"/>
                </a:solidFill>
              </a:rPr>
              <a:t>Coverage</a:t>
            </a:r>
            <a:r>
              <a:rPr lang="en-GB" dirty="0"/>
              <a:t>: by applying bounds on the sums of Laplace noise</a:t>
            </a:r>
          </a:p>
          <a:p>
            <a:r>
              <a:rPr lang="en-GB" dirty="0">
                <a:solidFill>
                  <a:srgbClr val="00B050"/>
                </a:solidFill>
              </a:rPr>
              <a:t>Relative error</a:t>
            </a:r>
            <a:r>
              <a:rPr lang="en-GB" dirty="0"/>
              <a:t>: bounds follow by summing the estimation errors in the HHHs that contribute to that node’s count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8704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6C1FD-0F84-7891-AA74-3AEEF90A5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Streaming DP Hierarchical Heavy Hitters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0E613-5266-F9CA-17DA-ACDDE2AA3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343400"/>
          </a:xfrm>
        </p:spPr>
        <p:txBody>
          <a:bodyPr/>
          <a:lstStyle/>
          <a:p>
            <a:r>
              <a:rPr lang="en-GB" dirty="0"/>
              <a:t>The streaming version of the problem is harder</a:t>
            </a:r>
          </a:p>
          <a:p>
            <a:pPr lvl="1"/>
            <a:r>
              <a:rPr lang="en-GB" dirty="0"/>
              <a:t>We see a sequence of element arrivals and must keep a summary</a:t>
            </a:r>
          </a:p>
          <a:p>
            <a:pPr lvl="1"/>
            <a:r>
              <a:rPr lang="en-GB" dirty="0"/>
              <a:t>Since the summary is approximate, errors can amplify</a:t>
            </a:r>
          </a:p>
          <a:p>
            <a:r>
              <a:rPr lang="en-GB" dirty="0"/>
              <a:t>Our approach is to use a compact sketch of node frequencies</a:t>
            </a:r>
          </a:p>
          <a:p>
            <a:pPr lvl="1"/>
            <a:r>
              <a:rPr lang="en-GB" dirty="0"/>
              <a:t>We use a Misra-Gries (MG) sketch for each level of the hierarchy</a:t>
            </a:r>
          </a:p>
          <a:p>
            <a:pPr lvl="1"/>
            <a:r>
              <a:rPr lang="en-GB" dirty="0"/>
              <a:t>We add privacy noise to each sketch to get a noisy histogram</a:t>
            </a:r>
          </a:p>
          <a:p>
            <a:pPr lvl="1"/>
            <a:r>
              <a:rPr lang="en-GB" dirty="0"/>
              <a:t>We output HHHs level-by-level based on the noisy histograms</a:t>
            </a:r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CB5401EA-B821-3DC0-3D3D-9F0F122649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648200"/>
            <a:ext cx="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Oval 6">
            <a:extLst>
              <a:ext uri="{FF2B5EF4-FFF2-40B4-BE49-F238E27FC236}">
                <a16:creationId xmlns:a16="http://schemas.microsoft.com/office/drawing/2014/main" id="{5BB6F26B-8981-5E53-30AA-73B378E02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800600"/>
            <a:ext cx="381000" cy="381000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id="{5C815498-4CC5-423B-9F4C-0921A979F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486400"/>
            <a:ext cx="381000" cy="381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8">
            <a:extLst>
              <a:ext uri="{FF2B5EF4-FFF2-40B4-BE49-F238E27FC236}">
                <a16:creationId xmlns:a16="http://schemas.microsoft.com/office/drawing/2014/main" id="{1039C7C2-C731-FC3F-A8E6-7CC7E7521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6172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2F0D095A-8F5A-8014-985F-F1630A1A5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8200"/>
            <a:ext cx="7620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2"/>
                </a:solidFill>
              </a:rPr>
              <a:t>7</a:t>
            </a:r>
          </a:p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2"/>
                </a:solidFill>
              </a:rPr>
              <a:t>5</a:t>
            </a:r>
          </a:p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2"/>
                </a:solidFill>
              </a:rPr>
              <a:t>1</a:t>
            </a:r>
            <a:endParaRPr lang="en-GB" sz="3200">
              <a:solidFill>
                <a:schemeClr val="bg2"/>
              </a:solidFill>
            </a:endParaRPr>
          </a:p>
        </p:txBody>
      </p:sp>
      <p:sp>
        <p:nvSpPr>
          <p:cNvPr id="9" name="Oval 10">
            <a:extLst>
              <a:ext uri="{FF2B5EF4-FFF2-40B4-BE49-F238E27FC236}">
                <a16:creationId xmlns:a16="http://schemas.microsoft.com/office/drawing/2014/main" id="{8D69463C-A78E-6569-D1B5-C83C958E3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54864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9CA0BAC0-C55D-C85B-E7D8-775F5E1CF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6096000"/>
            <a:ext cx="381000" cy="579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2"/>
                </a:solidFill>
              </a:rPr>
              <a:t>2</a:t>
            </a:r>
            <a:endParaRPr lang="en-GB" sz="3200">
              <a:solidFill>
                <a:schemeClr val="bg2"/>
              </a:solidFill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60E5F2AD-C7B0-0B8F-293E-DF7A7C239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6096000"/>
            <a:ext cx="381000" cy="579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2"/>
                </a:solidFill>
              </a:rPr>
              <a:t>1</a:t>
            </a:r>
            <a:endParaRPr lang="en-GB" sz="3200">
              <a:solidFill>
                <a:schemeClr val="bg2"/>
              </a:solidFill>
            </a:endParaRPr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1F0235D8-B096-74F2-A555-8C206D2CE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648200"/>
            <a:ext cx="1981200" cy="2057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4">
            <a:extLst>
              <a:ext uri="{FF2B5EF4-FFF2-40B4-BE49-F238E27FC236}">
                <a16:creationId xmlns:a16="http://schemas.microsoft.com/office/drawing/2014/main" id="{7B159913-B06C-5684-7BEA-B7439E502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486400"/>
            <a:ext cx="381000" cy="381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C821901D-078D-BE75-9AD8-AD368DED1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364163"/>
            <a:ext cx="381000" cy="5794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2"/>
                </a:solidFill>
              </a:rPr>
              <a:t>4</a:t>
            </a:r>
            <a:endParaRPr lang="en-GB" sz="3200">
              <a:solidFill>
                <a:schemeClr val="bg2"/>
              </a:solidFill>
            </a:endParaRP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F00F1763-01DE-4843-26B5-D0A4FEE8A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724400"/>
            <a:ext cx="381000" cy="579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2"/>
                </a:solidFill>
              </a:rPr>
              <a:t>6</a:t>
            </a:r>
            <a:endParaRPr lang="en-GB" sz="32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19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-0.27084 0.1055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42" y="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047 L 0.17916 -0.8944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58" y="-4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9" grpId="1" animBg="1"/>
      <p:bldP spid="9" grpId="2" animBg="1"/>
      <p:bldP spid="10" grpId="0" animBg="1"/>
      <p:bldP spid="11" grpId="0" animBg="1"/>
      <p:bldP spid="13" grpId="0" animBg="1"/>
      <p:bldP spid="13" grpId="1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8005E-B634-06E5-D8EE-DB787AF70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Streaming DP Hierarchical Heavy Hitters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7716-59D3-4A23-9678-FFEAF1D52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4343400"/>
          </a:xfrm>
        </p:spPr>
        <p:txBody>
          <a:bodyPr/>
          <a:lstStyle/>
          <a:p>
            <a:r>
              <a:rPr lang="en-GB" dirty="0"/>
              <a:t>Our result builds on the privacy analysis of MG (</a:t>
            </a:r>
            <a:r>
              <a:rPr lang="en-GB" dirty="0">
                <a:solidFill>
                  <a:schemeClr val="bg2"/>
                </a:solidFill>
              </a:rPr>
              <a:t>LT, PODS 2023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A naïve analysis of the MG sketch suggests it has high privacy cost</a:t>
            </a:r>
          </a:p>
          <a:p>
            <a:pPr lvl="1"/>
            <a:r>
              <a:rPr lang="en-GB" dirty="0"/>
              <a:t>A small change in the input can lead to a large change in the sketch</a:t>
            </a:r>
          </a:p>
          <a:p>
            <a:pPr lvl="1"/>
            <a:r>
              <a:rPr lang="en-GB" dirty="0"/>
              <a:t>However, the change is correlated: </a:t>
            </a:r>
            <a:br>
              <a:rPr lang="en-GB" dirty="0"/>
            </a:br>
            <a:r>
              <a:rPr lang="en-GB" dirty="0"/>
              <a:t>all stored items are affected by the same amount</a:t>
            </a:r>
          </a:p>
          <a:p>
            <a:pPr lvl="1"/>
            <a:r>
              <a:rPr lang="en-GB" dirty="0"/>
              <a:t>The analysis treats such changes as a single event, </a:t>
            </a:r>
            <a:br>
              <a:rPr lang="en-GB" dirty="0"/>
            </a:br>
            <a:r>
              <a:rPr lang="en-GB" dirty="0"/>
              <a:t>and applies the sparse vector technique</a:t>
            </a:r>
          </a:p>
          <a:p>
            <a:r>
              <a:rPr lang="en-GB" dirty="0"/>
              <a:t>Using the noisy MG node counts, we can extract HHH estimates</a:t>
            </a:r>
          </a:p>
          <a:p>
            <a:pPr lvl="1"/>
            <a:r>
              <a:rPr lang="en-GB" dirty="0"/>
              <a:t>Conservatively reduce the count of all ancestors of an HHH node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55191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False"/>
  <p:tag name="EMBEDFONTS" val="False"/>
  <p:tag name="USEBOLDAMS" val="False"/>
  <p:tag name="DEFAULTDISPLAYSOURCE" val="\documentclass{article}\pagestyle{empty}&#10;\begin{document}&#10;&#10;\end{document}&#10;"/>
  <p:tag name="TEX2PS" val="latex $(base).tex; dvips -D $(res) -E -o $(base).ps $(base).dvi"/>
  <p:tag name="EXTERNALEDITCOMMAND" val="notepad %"/>
  <p:tag name="GHOSTSCRIPTCOMMAND" val="gs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472"/>
  <p:tag name="DEFAULTHEIGHT" val="392"/>
  <p:tag name="FIRSTGRAHAM@8NUCJLMQVQWYY57I" val="3974"/>
</p:tagLst>
</file>

<file path=ppt/theme/theme1.xml><?xml version="1.0" encoding="utf-8"?>
<a:theme xmlns:a="http://schemas.openxmlformats.org/drawingml/2006/main" name="Pixel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BE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Gill Sans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54091</TotalTime>
  <Words>1039</Words>
  <Application>Microsoft Office PowerPoint</Application>
  <PresentationFormat>On-screen Show (4:3)</PresentationFormat>
  <Paragraphs>105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Gill Sans MT</vt:lpstr>
      <vt:lpstr>Wingdings</vt:lpstr>
      <vt:lpstr>Symbol</vt:lpstr>
      <vt:lpstr>Arial</vt:lpstr>
      <vt:lpstr>Calibri</vt:lpstr>
      <vt:lpstr>Pixel</vt:lpstr>
      <vt:lpstr>Differentially Private  Hierarchical Heavy Hitters</vt:lpstr>
      <vt:lpstr>Private Data Analysis</vt:lpstr>
      <vt:lpstr>Hierarchical Heavy Hitters (HHH)</vt:lpstr>
      <vt:lpstr>Differential Privacy (DP)</vt:lpstr>
      <vt:lpstr>Offline DP Hierarchical Heavy Hitters</vt:lpstr>
      <vt:lpstr>Offline DP Hierarchical Heavy Hitters</vt:lpstr>
      <vt:lpstr>Offline DP Hierarchical Heavy Hitters</vt:lpstr>
      <vt:lpstr>Streaming DP Hierarchical Heavy Hitters</vt:lpstr>
      <vt:lpstr>Streaming DP Hierarchical Heavy Hitters</vt:lpstr>
      <vt:lpstr>Streaming DP Hierarchical Heavy Hitters</vt:lpstr>
      <vt:lpstr>Concluding Remarks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Processing Graph Streams</dc:title>
  <dc:creator>Graham</dc:creator>
  <cp:lastModifiedBy>Cormode, Graham</cp:lastModifiedBy>
  <cp:revision>382</cp:revision>
  <dcterms:created xsi:type="dcterms:W3CDTF">2006-07-13T03:34:23Z</dcterms:created>
  <dcterms:modified xsi:type="dcterms:W3CDTF">2025-06-04T16:02:46Z</dcterms:modified>
</cp:coreProperties>
</file>